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 autoCompressPictures="0">
  <p:sldMasterIdLst>
    <p:sldMasterId id="2147483648" r:id="rId1"/>
    <p:sldMasterId id="2147483653" r:id="rId3"/>
  </p:sldMasterIdLst>
  <p:notesMasterIdLst>
    <p:notesMasterId r:id="rId5"/>
  </p:notesMasterIdLst>
  <p:handoutMasterIdLst>
    <p:handoutMasterId r:id="rId17"/>
  </p:handoutMasterIdLst>
  <p:sldIdLst>
    <p:sldId id="259" r:id="rId4"/>
    <p:sldId id="413" r:id="rId6"/>
    <p:sldId id="412" r:id="rId7"/>
    <p:sldId id="418" r:id="rId8"/>
    <p:sldId id="361" r:id="rId9"/>
    <p:sldId id="414" r:id="rId10"/>
    <p:sldId id="411" r:id="rId11"/>
    <p:sldId id="417" r:id="rId12"/>
    <p:sldId id="415" r:id="rId13"/>
    <p:sldId id="419" r:id="rId14"/>
    <p:sldId id="410" r:id="rId15"/>
    <p:sldId id="375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A8F"/>
    <a:srgbClr val="E47C37"/>
    <a:srgbClr val="E3893D"/>
    <a:srgbClr val="00449A"/>
    <a:srgbClr val="0064B8"/>
    <a:srgbClr val="003A8E"/>
    <a:srgbClr val="F0F0F0"/>
    <a:srgbClr val="747474"/>
    <a:srgbClr val="E29544"/>
    <a:srgbClr val="E73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 autoAdjust="0"/>
    <p:restoredTop sz="87130"/>
  </p:normalViewPr>
  <p:slideViewPr>
    <p:cSldViewPr snapToGrid="0" snapToObjects="1">
      <p:cViewPr varScale="1">
        <p:scale>
          <a:sx n="78" d="100"/>
          <a:sy n="78" d="100"/>
        </p:scale>
        <p:origin x="168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72" d="100"/>
          <a:sy n="172" d="100"/>
        </p:scale>
        <p:origin x="226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7705E-39B1-9745-BFB1-E2AFB77B681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05FF3E-1ADD-BE4F-9ED2-20CB81AE9765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段文字版式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 userDrawn="1"/>
        </p:nvSpPr>
        <p:spPr>
          <a:xfrm>
            <a:off x="1" y="267172"/>
            <a:ext cx="9486459" cy="579395"/>
          </a:xfrm>
          <a:custGeom>
            <a:avLst/>
            <a:gdLst>
              <a:gd name="connsiteX0" fmla="*/ 9472293 w 9486459"/>
              <a:gd name="connsiteY0" fmla="*/ 0 h 579395"/>
              <a:gd name="connsiteX1" fmla="*/ 9486459 w 9486459"/>
              <a:gd name="connsiteY1" fmla="*/ 0 h 579395"/>
              <a:gd name="connsiteX2" fmla="*/ 9122539 w 9486459"/>
              <a:gd name="connsiteY2" fmla="*/ 579395 h 579395"/>
              <a:gd name="connsiteX3" fmla="*/ 9108373 w 9486459"/>
              <a:gd name="connsiteY3" fmla="*/ 579395 h 579395"/>
              <a:gd name="connsiteX4" fmla="*/ 9383852 w 9486459"/>
              <a:gd name="connsiteY4" fmla="*/ 0 h 579395"/>
              <a:gd name="connsiteX5" fmla="*/ 9434831 w 9486459"/>
              <a:gd name="connsiteY5" fmla="*/ 0 h 579395"/>
              <a:gd name="connsiteX6" fmla="*/ 9070911 w 9486459"/>
              <a:gd name="connsiteY6" fmla="*/ 579395 h 579395"/>
              <a:gd name="connsiteX7" fmla="*/ 9019932 w 9486459"/>
              <a:gd name="connsiteY7" fmla="*/ 579395 h 579395"/>
              <a:gd name="connsiteX8" fmla="*/ 0 w 9486459"/>
              <a:gd name="connsiteY8" fmla="*/ 0 h 579395"/>
              <a:gd name="connsiteX9" fmla="*/ 9345418 w 9486459"/>
              <a:gd name="connsiteY9" fmla="*/ 0 h 579395"/>
              <a:gd name="connsiteX10" fmla="*/ 8977879 w 9486459"/>
              <a:gd name="connsiteY10" fmla="*/ 579395 h 579395"/>
              <a:gd name="connsiteX11" fmla="*/ 0 w 9486459"/>
              <a:gd name="connsiteY11" fmla="*/ 579395 h 57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86459" h="579395">
                <a:moveTo>
                  <a:pt x="9472293" y="0"/>
                </a:moveTo>
                <a:lnTo>
                  <a:pt x="9486459" y="0"/>
                </a:lnTo>
                <a:lnTo>
                  <a:pt x="9122539" y="579395"/>
                </a:lnTo>
                <a:lnTo>
                  <a:pt x="9108373" y="579395"/>
                </a:lnTo>
                <a:close/>
                <a:moveTo>
                  <a:pt x="9383852" y="0"/>
                </a:moveTo>
                <a:lnTo>
                  <a:pt x="9434831" y="0"/>
                </a:lnTo>
                <a:lnTo>
                  <a:pt x="9070911" y="579395"/>
                </a:lnTo>
                <a:lnTo>
                  <a:pt x="9019932" y="579395"/>
                </a:lnTo>
                <a:close/>
                <a:moveTo>
                  <a:pt x="0" y="0"/>
                </a:moveTo>
                <a:lnTo>
                  <a:pt x="9345418" y="0"/>
                </a:lnTo>
                <a:lnTo>
                  <a:pt x="8977879" y="579395"/>
                </a:lnTo>
                <a:lnTo>
                  <a:pt x="0" y="579395"/>
                </a:lnTo>
                <a:close/>
              </a:path>
            </a:pathLst>
          </a:custGeom>
          <a:pattFill prst="wdUpDiag">
            <a:fgClr>
              <a:srgbClr val="00449A"/>
            </a:fgClr>
            <a:bgClr>
              <a:srgbClr val="003A8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2400" dirty="0">
              <a:solidFill>
                <a:srgbClr val="0064B8"/>
              </a:solidFill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443029" y="435931"/>
            <a:ext cx="257171" cy="208413"/>
            <a:chOff x="337460" y="322200"/>
            <a:chExt cx="257171" cy="208413"/>
          </a:xfrm>
        </p:grpSpPr>
        <p:sp>
          <p:nvSpPr>
            <p:cNvPr id="5" name="箭头: V 形 4"/>
            <p:cNvSpPr/>
            <p:nvPr userDrawn="1"/>
          </p:nvSpPr>
          <p:spPr>
            <a:xfrm>
              <a:off x="424769" y="322200"/>
              <a:ext cx="169862" cy="208413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任意多边形: 形状 5"/>
            <p:cNvSpPr/>
            <p:nvPr userDrawn="1"/>
          </p:nvSpPr>
          <p:spPr>
            <a:xfrm>
              <a:off x="371973" y="322200"/>
              <a:ext cx="120110" cy="208413"/>
            </a:xfrm>
            <a:custGeom>
              <a:avLst/>
              <a:gdLst>
                <a:gd name="connsiteX0" fmla="*/ 0 w 120110"/>
                <a:gd name="connsiteY0" fmla="*/ 0 h 208413"/>
                <a:gd name="connsiteX1" fmla="*/ 35179 w 120110"/>
                <a:gd name="connsiteY1" fmla="*/ 0 h 208413"/>
                <a:gd name="connsiteX2" fmla="*/ 120110 w 120110"/>
                <a:gd name="connsiteY2" fmla="*/ 104207 h 208413"/>
                <a:gd name="connsiteX3" fmla="*/ 35179 w 120110"/>
                <a:gd name="connsiteY3" fmla="*/ 208413 h 208413"/>
                <a:gd name="connsiteX4" fmla="*/ 0 w 120110"/>
                <a:gd name="connsiteY4" fmla="*/ 208413 h 208413"/>
                <a:gd name="connsiteX5" fmla="*/ 84931 w 120110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08413">
                  <a:moveTo>
                    <a:pt x="0" y="0"/>
                  </a:moveTo>
                  <a:lnTo>
                    <a:pt x="35179" y="0"/>
                  </a:lnTo>
                  <a:lnTo>
                    <a:pt x="120110" y="104207"/>
                  </a:lnTo>
                  <a:lnTo>
                    <a:pt x="35179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任意多边形: 形状 6"/>
            <p:cNvSpPr/>
            <p:nvPr userDrawn="1"/>
          </p:nvSpPr>
          <p:spPr>
            <a:xfrm>
              <a:off x="337460" y="322200"/>
              <a:ext cx="101826" cy="208413"/>
            </a:xfrm>
            <a:custGeom>
              <a:avLst/>
              <a:gdLst>
                <a:gd name="connsiteX0" fmla="*/ 0 w 101826"/>
                <a:gd name="connsiteY0" fmla="*/ 0 h 208413"/>
                <a:gd name="connsiteX1" fmla="*/ 16895 w 101826"/>
                <a:gd name="connsiteY1" fmla="*/ 0 h 208413"/>
                <a:gd name="connsiteX2" fmla="*/ 101826 w 101826"/>
                <a:gd name="connsiteY2" fmla="*/ 104207 h 208413"/>
                <a:gd name="connsiteX3" fmla="*/ 16895 w 101826"/>
                <a:gd name="connsiteY3" fmla="*/ 208413 h 208413"/>
                <a:gd name="connsiteX4" fmla="*/ 0 w 101826"/>
                <a:gd name="connsiteY4" fmla="*/ 208413 h 208413"/>
                <a:gd name="connsiteX5" fmla="*/ 84931 w 101826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826" h="208413">
                  <a:moveTo>
                    <a:pt x="0" y="0"/>
                  </a:moveTo>
                  <a:lnTo>
                    <a:pt x="16895" y="0"/>
                  </a:lnTo>
                  <a:lnTo>
                    <a:pt x="101826" y="104207"/>
                  </a:lnTo>
                  <a:lnTo>
                    <a:pt x="16895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315249"/>
            <a:ext cx="7601971" cy="5078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 b="1" spc="30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4" name="矩形 13"/>
          <p:cNvSpPr/>
          <p:nvPr userDrawn="1"/>
        </p:nvSpPr>
        <p:spPr>
          <a:xfrm>
            <a:off x="5133728" y="6289530"/>
            <a:ext cx="1906169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zh-CN" altLang="en-US" sz="1200" b="1" spc="300" dirty="0">
                <a:solidFill>
                  <a:schemeClr val="tx2"/>
                </a:solidFill>
                <a:latin typeface="+mj-ea"/>
                <a:ea typeface="+mj-ea"/>
              </a:rPr>
              <a:t>耐劳苦 尚俭朴</a:t>
            </a:r>
            <a:endParaRPr lang="en-US" altLang="zh-CN" sz="1200" b="1" spc="300" dirty="0">
              <a:solidFill>
                <a:schemeClr val="tx2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1200" b="1" spc="300" dirty="0">
                <a:solidFill>
                  <a:schemeClr val="tx2"/>
                </a:solidFill>
                <a:latin typeface="+mj-ea"/>
                <a:ea typeface="+mj-ea"/>
              </a:rPr>
              <a:t>勤学业 爱国家</a:t>
            </a:r>
            <a:endParaRPr lang="zh-CN" altLang="en-US" sz="1200" b="1" spc="3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666750" y="6520363"/>
            <a:ext cx="10858500" cy="0"/>
            <a:chOff x="666750" y="6520363"/>
            <a:chExt cx="10858500" cy="0"/>
          </a:xfrm>
        </p:grpSpPr>
        <p:cxnSp>
          <p:nvCxnSpPr>
            <p:cNvPr id="15" name="直接连接符 14"/>
            <p:cNvCxnSpPr/>
            <p:nvPr userDrawn="1"/>
          </p:nvCxnSpPr>
          <p:spPr>
            <a:xfrm flipH="1">
              <a:off x="7049084" y="6520363"/>
              <a:ext cx="4476166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 userDrawn="1"/>
          </p:nvCxnSpPr>
          <p:spPr>
            <a:xfrm flipH="1">
              <a:off x="666750" y="6520363"/>
              <a:ext cx="4476166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矩形 9"/>
          <p:cNvSpPr/>
          <p:nvPr userDrawn="1"/>
        </p:nvSpPr>
        <p:spPr>
          <a:xfrm>
            <a:off x="682849" y="1307512"/>
            <a:ext cx="171448" cy="370486"/>
          </a:xfrm>
          <a:prstGeom prst="rect">
            <a:avLst/>
          </a:prstGeom>
          <a:solidFill>
            <a:srgbClr val="E389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内容占位符 2"/>
          <p:cNvSpPr>
            <a:spLocks noGrp="1"/>
          </p:cNvSpPr>
          <p:nvPr>
            <p:ph sz="quarter" idx="13"/>
          </p:nvPr>
        </p:nvSpPr>
        <p:spPr>
          <a:xfrm>
            <a:off x="850900" y="1304133"/>
            <a:ext cx="10674350" cy="3705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95817" y="191044"/>
            <a:ext cx="1953154" cy="6164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段文字版式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 userDrawn="1"/>
        </p:nvSpPr>
        <p:spPr>
          <a:xfrm>
            <a:off x="1" y="267172"/>
            <a:ext cx="9486459" cy="579395"/>
          </a:xfrm>
          <a:custGeom>
            <a:avLst/>
            <a:gdLst>
              <a:gd name="connsiteX0" fmla="*/ 9472293 w 9486459"/>
              <a:gd name="connsiteY0" fmla="*/ 0 h 579395"/>
              <a:gd name="connsiteX1" fmla="*/ 9486459 w 9486459"/>
              <a:gd name="connsiteY1" fmla="*/ 0 h 579395"/>
              <a:gd name="connsiteX2" fmla="*/ 9122539 w 9486459"/>
              <a:gd name="connsiteY2" fmla="*/ 579395 h 579395"/>
              <a:gd name="connsiteX3" fmla="*/ 9108373 w 9486459"/>
              <a:gd name="connsiteY3" fmla="*/ 579395 h 579395"/>
              <a:gd name="connsiteX4" fmla="*/ 9383852 w 9486459"/>
              <a:gd name="connsiteY4" fmla="*/ 0 h 579395"/>
              <a:gd name="connsiteX5" fmla="*/ 9434831 w 9486459"/>
              <a:gd name="connsiteY5" fmla="*/ 0 h 579395"/>
              <a:gd name="connsiteX6" fmla="*/ 9070911 w 9486459"/>
              <a:gd name="connsiteY6" fmla="*/ 579395 h 579395"/>
              <a:gd name="connsiteX7" fmla="*/ 9019932 w 9486459"/>
              <a:gd name="connsiteY7" fmla="*/ 579395 h 579395"/>
              <a:gd name="connsiteX8" fmla="*/ 0 w 9486459"/>
              <a:gd name="connsiteY8" fmla="*/ 0 h 579395"/>
              <a:gd name="connsiteX9" fmla="*/ 9345418 w 9486459"/>
              <a:gd name="connsiteY9" fmla="*/ 0 h 579395"/>
              <a:gd name="connsiteX10" fmla="*/ 8977879 w 9486459"/>
              <a:gd name="connsiteY10" fmla="*/ 579395 h 579395"/>
              <a:gd name="connsiteX11" fmla="*/ 0 w 9486459"/>
              <a:gd name="connsiteY11" fmla="*/ 579395 h 57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86459" h="579395">
                <a:moveTo>
                  <a:pt x="9472293" y="0"/>
                </a:moveTo>
                <a:lnTo>
                  <a:pt x="9486459" y="0"/>
                </a:lnTo>
                <a:lnTo>
                  <a:pt x="9122539" y="579395"/>
                </a:lnTo>
                <a:lnTo>
                  <a:pt x="9108373" y="579395"/>
                </a:lnTo>
                <a:close/>
                <a:moveTo>
                  <a:pt x="9383852" y="0"/>
                </a:moveTo>
                <a:lnTo>
                  <a:pt x="9434831" y="0"/>
                </a:lnTo>
                <a:lnTo>
                  <a:pt x="9070911" y="579395"/>
                </a:lnTo>
                <a:lnTo>
                  <a:pt x="9019932" y="579395"/>
                </a:lnTo>
                <a:close/>
                <a:moveTo>
                  <a:pt x="0" y="0"/>
                </a:moveTo>
                <a:lnTo>
                  <a:pt x="9345418" y="0"/>
                </a:lnTo>
                <a:lnTo>
                  <a:pt x="8977879" y="579395"/>
                </a:lnTo>
                <a:lnTo>
                  <a:pt x="0" y="579395"/>
                </a:lnTo>
                <a:close/>
              </a:path>
            </a:pathLst>
          </a:custGeom>
          <a:pattFill prst="wdUpDiag">
            <a:fgClr>
              <a:srgbClr val="00449A"/>
            </a:fgClr>
            <a:bgClr>
              <a:srgbClr val="003A8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2400" dirty="0">
              <a:solidFill>
                <a:srgbClr val="0064B8"/>
              </a:solidFill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443029" y="435931"/>
            <a:ext cx="257171" cy="208413"/>
            <a:chOff x="337460" y="322200"/>
            <a:chExt cx="257171" cy="208413"/>
          </a:xfrm>
        </p:grpSpPr>
        <p:sp>
          <p:nvSpPr>
            <p:cNvPr id="5" name="箭头: V 形 4"/>
            <p:cNvSpPr/>
            <p:nvPr userDrawn="1"/>
          </p:nvSpPr>
          <p:spPr>
            <a:xfrm>
              <a:off x="424769" y="322200"/>
              <a:ext cx="169862" cy="208413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任意多边形: 形状 5"/>
            <p:cNvSpPr/>
            <p:nvPr userDrawn="1"/>
          </p:nvSpPr>
          <p:spPr>
            <a:xfrm>
              <a:off x="371973" y="322200"/>
              <a:ext cx="120110" cy="208413"/>
            </a:xfrm>
            <a:custGeom>
              <a:avLst/>
              <a:gdLst>
                <a:gd name="connsiteX0" fmla="*/ 0 w 120110"/>
                <a:gd name="connsiteY0" fmla="*/ 0 h 208413"/>
                <a:gd name="connsiteX1" fmla="*/ 35179 w 120110"/>
                <a:gd name="connsiteY1" fmla="*/ 0 h 208413"/>
                <a:gd name="connsiteX2" fmla="*/ 120110 w 120110"/>
                <a:gd name="connsiteY2" fmla="*/ 104207 h 208413"/>
                <a:gd name="connsiteX3" fmla="*/ 35179 w 120110"/>
                <a:gd name="connsiteY3" fmla="*/ 208413 h 208413"/>
                <a:gd name="connsiteX4" fmla="*/ 0 w 120110"/>
                <a:gd name="connsiteY4" fmla="*/ 208413 h 208413"/>
                <a:gd name="connsiteX5" fmla="*/ 84931 w 120110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08413">
                  <a:moveTo>
                    <a:pt x="0" y="0"/>
                  </a:moveTo>
                  <a:lnTo>
                    <a:pt x="35179" y="0"/>
                  </a:lnTo>
                  <a:lnTo>
                    <a:pt x="120110" y="104207"/>
                  </a:lnTo>
                  <a:lnTo>
                    <a:pt x="35179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任意多边形: 形状 6"/>
            <p:cNvSpPr/>
            <p:nvPr userDrawn="1"/>
          </p:nvSpPr>
          <p:spPr>
            <a:xfrm>
              <a:off x="337460" y="322200"/>
              <a:ext cx="101826" cy="208413"/>
            </a:xfrm>
            <a:custGeom>
              <a:avLst/>
              <a:gdLst>
                <a:gd name="connsiteX0" fmla="*/ 0 w 101826"/>
                <a:gd name="connsiteY0" fmla="*/ 0 h 208413"/>
                <a:gd name="connsiteX1" fmla="*/ 16895 w 101826"/>
                <a:gd name="connsiteY1" fmla="*/ 0 h 208413"/>
                <a:gd name="connsiteX2" fmla="*/ 101826 w 101826"/>
                <a:gd name="connsiteY2" fmla="*/ 104207 h 208413"/>
                <a:gd name="connsiteX3" fmla="*/ 16895 w 101826"/>
                <a:gd name="connsiteY3" fmla="*/ 208413 h 208413"/>
                <a:gd name="connsiteX4" fmla="*/ 0 w 101826"/>
                <a:gd name="connsiteY4" fmla="*/ 208413 h 208413"/>
                <a:gd name="connsiteX5" fmla="*/ 84931 w 101826"/>
                <a:gd name="connsiteY5" fmla="*/ 104207 h 20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826" h="208413">
                  <a:moveTo>
                    <a:pt x="0" y="0"/>
                  </a:moveTo>
                  <a:lnTo>
                    <a:pt x="16895" y="0"/>
                  </a:lnTo>
                  <a:lnTo>
                    <a:pt x="101826" y="104207"/>
                  </a:lnTo>
                  <a:lnTo>
                    <a:pt x="16895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315249"/>
            <a:ext cx="7601971" cy="5078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 b="1" spc="30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800" b="1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4" name="矩形 13"/>
          <p:cNvSpPr/>
          <p:nvPr userDrawn="1"/>
        </p:nvSpPr>
        <p:spPr>
          <a:xfrm>
            <a:off x="5133728" y="6289530"/>
            <a:ext cx="1906169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zh-CN" altLang="en-US" sz="1200" b="1" spc="300" dirty="0">
                <a:solidFill>
                  <a:schemeClr val="tx2"/>
                </a:solidFill>
                <a:latin typeface="+mj-ea"/>
                <a:ea typeface="+mj-ea"/>
              </a:rPr>
              <a:t>耐劳苦 尚俭朴</a:t>
            </a:r>
            <a:endParaRPr lang="en-US" altLang="zh-CN" sz="1200" b="1" spc="300" dirty="0">
              <a:solidFill>
                <a:schemeClr val="tx2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1200" b="1" spc="300" dirty="0">
                <a:solidFill>
                  <a:schemeClr val="tx2"/>
                </a:solidFill>
                <a:latin typeface="+mj-ea"/>
                <a:ea typeface="+mj-ea"/>
              </a:rPr>
              <a:t>勤学业 爱国家</a:t>
            </a:r>
            <a:endParaRPr lang="zh-CN" altLang="en-US" sz="1200" b="1" spc="3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666750" y="6520363"/>
            <a:ext cx="10858500" cy="0"/>
            <a:chOff x="666750" y="6520363"/>
            <a:chExt cx="10858500" cy="0"/>
          </a:xfrm>
        </p:grpSpPr>
        <p:cxnSp>
          <p:nvCxnSpPr>
            <p:cNvPr id="15" name="直接连接符 14"/>
            <p:cNvCxnSpPr/>
            <p:nvPr userDrawn="1"/>
          </p:nvCxnSpPr>
          <p:spPr>
            <a:xfrm flipH="1">
              <a:off x="7049084" y="6520363"/>
              <a:ext cx="4476166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 userDrawn="1"/>
          </p:nvCxnSpPr>
          <p:spPr>
            <a:xfrm flipH="1">
              <a:off x="666750" y="6520363"/>
              <a:ext cx="4476166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95817" y="191044"/>
            <a:ext cx="1953154" cy="6164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>
            <a:spLocks noGrp="1"/>
          </p:cNvSpPr>
          <p:nvPr>
            <p:ph sz="quarter" idx="13"/>
          </p:nvPr>
        </p:nvSpPr>
        <p:spPr>
          <a:xfrm>
            <a:off x="3987505" y="5730242"/>
            <a:ext cx="3923118" cy="3705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2" name="内容占位符 2"/>
          <p:cNvSpPr>
            <a:spLocks noGrp="1"/>
          </p:cNvSpPr>
          <p:nvPr>
            <p:ph sz="quarter" idx="14" hasCustomPrompt="1"/>
          </p:nvPr>
        </p:nvSpPr>
        <p:spPr>
          <a:xfrm>
            <a:off x="5676088" y="4702428"/>
            <a:ext cx="839824" cy="3705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2pPr>
            <a:lvl3pPr marL="9144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3pPr>
            <a:lvl4pPr marL="13716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4pPr>
            <a:lvl5pPr marL="1828800" indent="0">
              <a:buFontTx/>
              <a:buNone/>
              <a:defRPr sz="2400" b="1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数字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6333672" y="-308113"/>
            <a:ext cx="7166113" cy="71661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544357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" y="0"/>
            <a:ext cx="12191999" cy="3544357"/>
          </a:xfrm>
          <a:prstGeom prst="rect">
            <a:avLst/>
          </a:prstGeom>
          <a:solidFill>
            <a:srgbClr val="0064B8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1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-1152997" y="1166249"/>
            <a:ext cx="6858000" cy="4552006"/>
          </a:xfrm>
          <a:prstGeom prst="rect">
            <a:avLst/>
          </a:prstGeom>
        </p:spPr>
      </p:pic>
      <p:sp>
        <p:nvSpPr>
          <p:cNvPr id="137" name="Rectangle 136"/>
          <p:cNvSpPr/>
          <p:nvPr/>
        </p:nvSpPr>
        <p:spPr>
          <a:xfrm>
            <a:off x="0" y="0"/>
            <a:ext cx="4552006" cy="6858000"/>
          </a:xfrm>
          <a:prstGeom prst="rect">
            <a:avLst/>
          </a:prstGeom>
          <a:solidFill>
            <a:srgbClr val="0064B8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8" name="组合 37"/>
          <p:cNvGrpSpPr/>
          <p:nvPr/>
        </p:nvGrpSpPr>
        <p:grpSpPr>
          <a:xfrm>
            <a:off x="5363276" y="2050184"/>
            <a:ext cx="3101285" cy="615581"/>
            <a:chOff x="4884588" y="2132717"/>
            <a:chExt cx="3101285" cy="615581"/>
          </a:xfrm>
        </p:grpSpPr>
        <p:grpSp>
          <p:nvGrpSpPr>
            <p:cNvPr id="139" name="组合 34"/>
            <p:cNvGrpSpPr/>
            <p:nvPr/>
          </p:nvGrpSpPr>
          <p:grpSpPr>
            <a:xfrm>
              <a:off x="4884588" y="2132745"/>
              <a:ext cx="822792" cy="615553"/>
              <a:chOff x="4884588" y="2092077"/>
              <a:chExt cx="822792" cy="615553"/>
            </a:xfrm>
          </p:grpSpPr>
          <p:sp>
            <p:nvSpPr>
              <p:cNvPr id="143" name="矩形 27"/>
              <p:cNvSpPr/>
              <p:nvPr/>
            </p:nvSpPr>
            <p:spPr>
              <a:xfrm>
                <a:off x="4994620" y="2419153"/>
                <a:ext cx="602729" cy="22084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rgbClr val="0064B8"/>
                  </a:solidFill>
                  <a:latin typeface="Arial" panose="02080604020202020204" pitchFamily="34" charset="0"/>
                  <a:cs typeface="Arial" panose="02080604020202020204" pitchFamily="34" charset="0"/>
                </a:endParaRPr>
              </a:p>
            </p:txBody>
          </p:sp>
          <p:sp>
            <p:nvSpPr>
              <p:cNvPr id="144" name="文本框 21"/>
              <p:cNvSpPr txBox="1"/>
              <p:nvPr/>
            </p:nvSpPr>
            <p:spPr>
              <a:xfrm>
                <a:off x="4884588" y="2092077"/>
                <a:ext cx="822792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srgbClr val="0064B8"/>
                    </a:solidFill>
                    <a:latin typeface="Arial" panose="02080604020202020204" pitchFamily="34" charset="0"/>
                    <a:cs typeface="Arial" panose="02080604020202020204" pitchFamily="34" charset="0"/>
                  </a:rPr>
                  <a:t>01</a:t>
                </a:r>
                <a:endParaRPr lang="zh-CN" altLang="en-US" sz="4000" dirty="0">
                  <a:solidFill>
                    <a:srgbClr val="0064B8"/>
                  </a:solidFill>
                  <a:latin typeface="Arial" panose="02080604020202020204" pitchFamily="34" charset="0"/>
                  <a:cs typeface="Arial" panose="02080604020202020204" pitchFamily="34" charset="0"/>
                </a:endParaRPr>
              </a:p>
            </p:txBody>
          </p:sp>
        </p:grpSp>
        <p:sp>
          <p:nvSpPr>
            <p:cNvPr id="141" name="文本框 30"/>
            <p:cNvSpPr txBox="1"/>
            <p:nvPr/>
          </p:nvSpPr>
          <p:spPr>
            <a:xfrm>
              <a:off x="5623310" y="2132717"/>
              <a:ext cx="2362563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spc="50" dirty="0">
                  <a:solidFill>
                    <a:srgbClr val="0064B8"/>
                  </a:solidFill>
                  <a:latin typeface="Arial" panose="02080604020202020204" pitchFamily="34" charset="0"/>
                  <a:cs typeface="Arial" panose="02080604020202020204" pitchFamily="34" charset="0"/>
                </a:rPr>
                <a:t>总体设计</a:t>
              </a:r>
              <a:endParaRPr lang="en-US" altLang="zh-CN" sz="2800" b="1" spc="50" dirty="0">
                <a:solidFill>
                  <a:srgbClr val="0064B8"/>
                </a:solidFill>
                <a:latin typeface="Arial" panose="02080604020202020204" pitchFamily="34" charset="0"/>
                <a:cs typeface="Arial" panose="02080604020202020204" pitchFamily="34" charset="0"/>
              </a:endParaRPr>
            </a:p>
          </p:txBody>
        </p:sp>
      </p:grpSp>
      <p:grpSp>
        <p:nvGrpSpPr>
          <p:cNvPr id="152" name="组合 59"/>
          <p:cNvGrpSpPr/>
          <p:nvPr/>
        </p:nvGrpSpPr>
        <p:grpSpPr>
          <a:xfrm>
            <a:off x="5363099" y="3340037"/>
            <a:ext cx="3101285" cy="627646"/>
            <a:chOff x="4884588" y="2120652"/>
            <a:chExt cx="3101285" cy="627646"/>
          </a:xfrm>
        </p:grpSpPr>
        <p:grpSp>
          <p:nvGrpSpPr>
            <p:cNvPr id="153" name="组合 60"/>
            <p:cNvGrpSpPr/>
            <p:nvPr/>
          </p:nvGrpSpPr>
          <p:grpSpPr>
            <a:xfrm>
              <a:off x="4884588" y="2132745"/>
              <a:ext cx="822792" cy="615553"/>
              <a:chOff x="4884588" y="2092077"/>
              <a:chExt cx="822792" cy="615553"/>
            </a:xfrm>
          </p:grpSpPr>
          <p:sp>
            <p:nvSpPr>
              <p:cNvPr id="157" name="矩形 64"/>
              <p:cNvSpPr/>
              <p:nvPr/>
            </p:nvSpPr>
            <p:spPr>
              <a:xfrm>
                <a:off x="4994620" y="2419153"/>
                <a:ext cx="602729" cy="22084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rgbClr val="0064B8"/>
                  </a:solidFill>
                  <a:latin typeface="Arial" panose="02080604020202020204" pitchFamily="34" charset="0"/>
                  <a:cs typeface="Arial" panose="02080604020202020204" pitchFamily="34" charset="0"/>
                </a:endParaRPr>
              </a:p>
            </p:txBody>
          </p:sp>
          <p:sp>
            <p:nvSpPr>
              <p:cNvPr id="158" name="文本框 65"/>
              <p:cNvSpPr txBox="1"/>
              <p:nvPr/>
            </p:nvSpPr>
            <p:spPr>
              <a:xfrm>
                <a:off x="4884588" y="2092077"/>
                <a:ext cx="822792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srgbClr val="0064B8"/>
                    </a:solidFill>
                    <a:latin typeface="Arial" panose="02080604020202020204" pitchFamily="34" charset="0"/>
                    <a:cs typeface="Arial" panose="02080604020202020204" pitchFamily="34" charset="0"/>
                  </a:rPr>
                  <a:t>02</a:t>
                </a:r>
                <a:endParaRPr lang="zh-CN" altLang="en-US" sz="4000" dirty="0">
                  <a:solidFill>
                    <a:srgbClr val="0064B8"/>
                  </a:solidFill>
                  <a:latin typeface="Arial" panose="02080604020202020204" pitchFamily="34" charset="0"/>
                  <a:cs typeface="Arial" panose="02080604020202020204" pitchFamily="34" charset="0"/>
                </a:endParaRPr>
              </a:p>
            </p:txBody>
          </p:sp>
        </p:grpSp>
        <p:sp>
          <p:nvSpPr>
            <p:cNvPr id="155" name="文本框 62"/>
            <p:cNvSpPr txBox="1"/>
            <p:nvPr/>
          </p:nvSpPr>
          <p:spPr>
            <a:xfrm>
              <a:off x="5623310" y="2120652"/>
              <a:ext cx="2362563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spc="50" dirty="0">
                  <a:solidFill>
                    <a:srgbClr val="0064B8"/>
                  </a:solidFill>
                  <a:latin typeface="Arial" panose="02080604020202020204" pitchFamily="34" charset="0"/>
                  <a:cs typeface="Arial" panose="02080604020202020204" pitchFamily="34" charset="0"/>
                </a:rPr>
                <a:t>ＵＩ设计</a:t>
              </a:r>
              <a:endParaRPr lang="zh-CN" altLang="en-US" sz="2800" b="1" spc="50" dirty="0">
                <a:solidFill>
                  <a:srgbClr val="0064B8"/>
                </a:solidFill>
                <a:latin typeface="Arial" panose="02080604020202020204" pitchFamily="34" charset="0"/>
                <a:cs typeface="Arial" panose="02080604020202020204" pitchFamily="34" charset="0"/>
              </a:endParaRPr>
            </a:p>
          </p:txBody>
        </p:sp>
      </p:grpSp>
      <p:sp>
        <p:nvSpPr>
          <p:cNvPr id="166" name="文本框 7"/>
          <p:cNvSpPr txBox="1"/>
          <p:nvPr/>
        </p:nvSpPr>
        <p:spPr>
          <a:xfrm>
            <a:off x="1611389" y="2925000"/>
            <a:ext cx="1596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spc="50" dirty="0">
                <a:solidFill>
                  <a:schemeClr val="bg1"/>
                </a:solidFill>
                <a:latin typeface="+mj-ea"/>
                <a:ea typeface="+mj-ea"/>
              </a:rPr>
              <a:t>目 录</a:t>
            </a:r>
            <a:endParaRPr lang="zh-CN" altLang="en-US" sz="4000" b="1" spc="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7" name="文本框 6"/>
          <p:cNvSpPr txBox="1"/>
          <p:nvPr/>
        </p:nvSpPr>
        <p:spPr>
          <a:xfrm>
            <a:off x="1584696" y="3567209"/>
            <a:ext cx="1649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spc="50" dirty="0">
                <a:solidFill>
                  <a:schemeClr val="bg1"/>
                </a:solidFill>
                <a:latin typeface="+mj-ea"/>
                <a:ea typeface="+mj-ea"/>
              </a:rPr>
              <a:t>CONTENTS</a:t>
            </a:r>
            <a:endParaRPr lang="zh-CN" altLang="en-US" sz="2000" spc="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2" name="组合 37"/>
          <p:cNvGrpSpPr/>
          <p:nvPr/>
        </p:nvGrpSpPr>
        <p:grpSpPr>
          <a:xfrm>
            <a:off x="5363276" y="4760999"/>
            <a:ext cx="3101285" cy="627527"/>
            <a:chOff x="4884588" y="2120652"/>
            <a:chExt cx="3101285" cy="627527"/>
          </a:xfrm>
        </p:grpSpPr>
        <p:grpSp>
          <p:nvGrpSpPr>
            <p:cNvPr id="3" name="组合 34"/>
            <p:cNvGrpSpPr/>
            <p:nvPr/>
          </p:nvGrpSpPr>
          <p:grpSpPr>
            <a:xfrm>
              <a:off x="4884588" y="2132864"/>
              <a:ext cx="822792" cy="615315"/>
              <a:chOff x="4884588" y="2092196"/>
              <a:chExt cx="822792" cy="615315"/>
            </a:xfrm>
          </p:grpSpPr>
          <p:sp>
            <p:nvSpPr>
              <p:cNvPr id="4" name="矩形 27"/>
              <p:cNvSpPr/>
              <p:nvPr/>
            </p:nvSpPr>
            <p:spPr>
              <a:xfrm>
                <a:off x="4994620" y="2419153"/>
                <a:ext cx="602729" cy="22084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2800">
                  <a:solidFill>
                    <a:srgbClr val="0064B8"/>
                  </a:solidFill>
                  <a:latin typeface="Arial" panose="02080604020202020204" pitchFamily="34" charset="0"/>
                  <a:cs typeface="Arial" panose="02080604020202020204" pitchFamily="34" charset="0"/>
                </a:endParaRPr>
              </a:p>
            </p:txBody>
          </p:sp>
          <p:sp>
            <p:nvSpPr>
              <p:cNvPr id="5" name="文本框 21"/>
              <p:cNvSpPr txBox="1"/>
              <p:nvPr/>
            </p:nvSpPr>
            <p:spPr>
              <a:xfrm>
                <a:off x="4884588" y="2092196"/>
                <a:ext cx="822792" cy="615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p>
                <a:pPr algn="ctr"/>
                <a:r>
                  <a:rPr lang="en-US" altLang="zh-CN" sz="4000" dirty="0">
                    <a:solidFill>
                      <a:srgbClr val="0064B8"/>
                    </a:solidFill>
                    <a:latin typeface="Arial" panose="02080604020202020204" pitchFamily="34" charset="0"/>
                    <a:cs typeface="Arial" panose="02080604020202020204" pitchFamily="34" charset="0"/>
                  </a:rPr>
                  <a:t>03</a:t>
                </a:r>
                <a:endParaRPr lang="zh-CN" altLang="en-US" sz="4000" dirty="0">
                  <a:solidFill>
                    <a:srgbClr val="0064B8"/>
                  </a:solidFill>
                  <a:latin typeface="Arial" panose="02080604020202020204" pitchFamily="34" charset="0"/>
                  <a:cs typeface="Arial" panose="02080604020202020204" pitchFamily="34" charset="0"/>
                </a:endParaRPr>
              </a:p>
            </p:txBody>
          </p:sp>
        </p:grpSp>
        <p:sp>
          <p:nvSpPr>
            <p:cNvPr id="6" name="文本框 30"/>
            <p:cNvSpPr txBox="1"/>
            <p:nvPr/>
          </p:nvSpPr>
          <p:spPr>
            <a:xfrm>
              <a:off x="5623310" y="2120652"/>
              <a:ext cx="2362563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 b="1" spc="50" dirty="0">
                  <a:solidFill>
                    <a:srgbClr val="0064B8"/>
                  </a:solidFill>
                  <a:latin typeface="Arial" panose="02080604020202020204" pitchFamily="34" charset="0"/>
                  <a:cs typeface="Arial" panose="02080604020202020204" pitchFamily="34" charset="0"/>
                </a:rPr>
                <a:t>细节设计</a:t>
              </a:r>
              <a:endParaRPr lang="zh-CN" altLang="en-US" sz="2800" b="1" spc="50" dirty="0">
                <a:solidFill>
                  <a:srgbClr val="0064B8"/>
                </a:solidFill>
                <a:latin typeface="Arial" panose="02080604020202020204" pitchFamily="34" charset="0"/>
                <a:cs typeface="Arial" panose="0208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623">
        <p:fade/>
      </p:transition>
    </mc:Choice>
    <mc:Fallback>
      <p:transition spd="med" advTm="6623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paste</a:t>
            </a:r>
            <a:endParaRPr lang="en-US" altLang="zh-CN" dirty="0"/>
          </a:p>
        </p:txBody>
      </p:sp>
      <p:pic>
        <p:nvPicPr>
          <p:cNvPr id="3" name="图片 2" descr="past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9385" y="1370965"/>
            <a:ext cx="9333230" cy="4116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16"/>
    </mc:Choice>
    <mc:Fallback>
      <p:transition spd="slow" advTm="2441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查找</a:t>
            </a:r>
            <a:endParaRPr lang="zh-CN" altLang="en-US" dirty="0"/>
          </a:p>
        </p:txBody>
      </p:sp>
      <p:pic>
        <p:nvPicPr>
          <p:cNvPr id="3" name="图片 2" descr="fin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5880" y="1138555"/>
            <a:ext cx="6270625" cy="45808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174355" y="1872615"/>
            <a:ext cx="3318510" cy="31127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首先获得查找关键词</a:t>
            </a: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然后确定查找起始位置</a:t>
            </a: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调用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String.indexOf()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查找</a:t>
            </a: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整个字符串以循环队列的方式进行查找处理</a:t>
            </a: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16"/>
    </mc:Choice>
    <mc:Fallback>
      <p:transition spd="slow" advTm="2441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39"/>
          <p:cNvSpPr txBox="1"/>
          <p:nvPr/>
        </p:nvSpPr>
        <p:spPr>
          <a:xfrm>
            <a:off x="3560243" y="3412278"/>
            <a:ext cx="5271522" cy="1784194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8000" dirty="0">
                <a:solidFill>
                  <a:srgbClr val="0064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 </a:t>
            </a:r>
            <a:r>
              <a:rPr lang="zh-CN" altLang="en-US" sz="8000" dirty="0">
                <a:solidFill>
                  <a:srgbClr val="0064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8000" dirty="0">
              <a:solidFill>
                <a:srgbClr val="0064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17"/>
    </mc:Choice>
    <mc:Fallback>
      <p:transition spd="slow" advTm="621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总体设计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8285" y="1673860"/>
            <a:ext cx="9154795" cy="12287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061210" y="3497580"/>
            <a:ext cx="8069580" cy="1602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功能总共可分为４各部分。文本保存模块，文本编辑模块，文本查找模块以及其它模块。</a:t>
            </a: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文本保存模块使用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saved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变量和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isChanged()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方法来同步文本内容。</a:t>
            </a: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文本编辑模块主要是处理和系统剪切板的互动。</a:t>
            </a: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文本查找模块涉及字符串拼接、查找和切割等操作。</a:t>
            </a: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16"/>
    </mc:Choice>
    <mc:Fallback>
      <p:transition spd="slow" advTm="2441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界面设计</a:t>
            </a:r>
            <a:endParaRPr lang="zh-CN" altLang="en-US" dirty="0"/>
          </a:p>
        </p:txBody>
      </p:sp>
      <p:pic>
        <p:nvPicPr>
          <p:cNvPr id="3" name="图片 2" descr="u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9495" y="1652905"/>
            <a:ext cx="6200775" cy="35528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522210" y="2032635"/>
            <a:ext cx="4145280" cy="2792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file : new open save saveas close exit ...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edit : copy cut paste ...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search : find replace ...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help : about ...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16"/>
    </mc:Choice>
    <mc:Fallback>
      <p:transition spd="slow" advTm="2441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search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1495" y="2468245"/>
            <a:ext cx="3359150" cy="19215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450" y="2467610"/>
            <a:ext cx="3359150" cy="1922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16"/>
    </mc:Choice>
    <mc:Fallback>
      <p:transition spd="slow" advTm="2441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成员变量</a:t>
            </a:r>
            <a:endParaRPr lang="zh-CN" altLang="en-US" dirty="0"/>
          </a:p>
        </p:txBody>
      </p:sp>
      <p:pic>
        <p:nvPicPr>
          <p:cNvPr id="5" name="图片 4" descr="变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7935" y="1821180"/>
            <a:ext cx="6875780" cy="38112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343265" y="1852295"/>
            <a:ext cx="3509645" cy="3749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String content : 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保存文本框的内容</a:t>
            </a: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boolean saved : 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当前内容是否保存过</a:t>
            </a: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FindFrame findFrame : 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查找界面</a:t>
            </a: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ReplaceFrame replaceFrame : 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替换界面</a:t>
            </a: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16"/>
    </mc:Choice>
    <mc:Fallback>
      <p:transition spd="slow" advTm="2441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主要方法</a:t>
            </a:r>
            <a:endParaRPr lang="zh-CN" altLang="en-US" dirty="0"/>
          </a:p>
        </p:txBody>
      </p:sp>
      <p:pic>
        <p:nvPicPr>
          <p:cNvPr id="3" name="图片 2" descr="功能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7035" y="1005205"/>
            <a:ext cx="3737610" cy="4847590"/>
          </a:xfrm>
          <a:prstGeom prst="rect">
            <a:avLst/>
          </a:prstGeom>
        </p:spPr>
      </p:pic>
      <p:pic>
        <p:nvPicPr>
          <p:cNvPr id="4" name="图片 3" descr="菜单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410" y="1005205"/>
            <a:ext cx="5108575" cy="4846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16"/>
    </mc:Choice>
    <mc:Fallback>
      <p:transition spd="slow" advTm="2441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new</a:t>
            </a:r>
            <a:endParaRPr lang="en-US" altLang="zh-CN" dirty="0"/>
          </a:p>
        </p:txBody>
      </p:sp>
      <p:pic>
        <p:nvPicPr>
          <p:cNvPr id="3" name="图片 2" descr="n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1430" y="1530350"/>
            <a:ext cx="8848725" cy="3952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16"/>
    </mc:Choice>
    <mc:Fallback>
      <p:transition spd="slow" advTm="2441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saveto</a:t>
            </a:r>
            <a:endParaRPr lang="en-US" altLang="zh-CN" dirty="0"/>
          </a:p>
        </p:txBody>
      </p:sp>
      <p:pic>
        <p:nvPicPr>
          <p:cNvPr id="4" name="图片 3" descr="savet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7530" y="1076325"/>
            <a:ext cx="7848600" cy="4705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16"/>
    </mc:Choice>
    <mc:Fallback>
      <p:transition spd="slow" advTm="2441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cut</a:t>
            </a:r>
            <a:endParaRPr lang="en-US" altLang="zh-CN" dirty="0"/>
          </a:p>
        </p:txBody>
      </p:sp>
      <p:pic>
        <p:nvPicPr>
          <p:cNvPr id="4" name="图片 3" descr="cu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8275" y="1710055"/>
            <a:ext cx="9315450" cy="3438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16"/>
    </mc:Choice>
    <mc:Fallback>
      <p:transition spd="slow" advTm="24416"/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95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F0CEA3"/>
      </a:accent1>
      <a:accent2>
        <a:srgbClr val="C1D9DF"/>
      </a:accent2>
      <a:accent3>
        <a:srgbClr val="D870BB"/>
      </a:accent3>
      <a:accent4>
        <a:srgbClr val="61C09E"/>
      </a:accent4>
      <a:accent5>
        <a:srgbClr val="EFD836"/>
      </a:accent5>
      <a:accent6>
        <a:srgbClr val="73D2E8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472</Words>
  <Application>WPS 演示</Application>
  <PresentationFormat>宽屏</PresentationFormat>
  <Paragraphs>68</Paragraphs>
  <Slides>12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7" baseType="lpstr">
      <vt:lpstr>Arial</vt:lpstr>
      <vt:lpstr>宋体</vt:lpstr>
      <vt:lpstr>Wingdings</vt:lpstr>
      <vt:lpstr>微软雅黑</vt:lpstr>
      <vt:lpstr>Droid Sans Fallback</vt:lpstr>
      <vt:lpstr>DejaVu Sans</vt:lpstr>
      <vt:lpstr>宋体</vt:lpstr>
      <vt:lpstr>Arial Unicode MS</vt:lpstr>
      <vt:lpstr>Century Gothic</vt:lpstr>
      <vt:lpstr>Abyssinica SIL</vt:lpstr>
      <vt:lpstr>Calibri</vt:lpstr>
      <vt:lpstr>微软雅黑</vt:lpstr>
      <vt:lpstr>等线 Light</vt:lpstr>
      <vt:lpstr>模板页面</vt:lpstr>
      <vt:lpstr>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xml</cp:lastModifiedBy>
  <cp:revision>729</cp:revision>
  <dcterms:created xsi:type="dcterms:W3CDTF">2020-11-14T09:38:01Z</dcterms:created>
  <dcterms:modified xsi:type="dcterms:W3CDTF">2020-11-14T09:38:01Z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2017-12-21T08:37:51.7033375Z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KSOProductBuildVer">
    <vt:lpwstr>2052-11.1.0.9522</vt:lpwstr>
  </property>
</Properties>
</file>